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3" r:id="rId9"/>
    <p:sldId id="272" r:id="rId10"/>
    <p:sldId id="274" r:id="rId11"/>
    <p:sldId id="275" r:id="rId12"/>
    <p:sldId id="277" r:id="rId13"/>
    <p:sldId id="278" r:id="rId14"/>
    <p:sldId id="257" r:id="rId15"/>
    <p:sldId id="276" r:id="rId16"/>
    <p:sldId id="279" r:id="rId17"/>
    <p:sldId id="280" r:id="rId18"/>
    <p:sldId id="260" r:id="rId19"/>
    <p:sldId id="261" r:id="rId20"/>
    <p:sldId id="281" r:id="rId21"/>
    <p:sldId id="262" r:id="rId22"/>
    <p:sldId id="263" r:id="rId23"/>
    <p:sldId id="265" r:id="rId24"/>
    <p:sldId id="282" r:id="rId25"/>
    <p:sldId id="283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2"/>
    <p:restoredTop sz="86326"/>
  </p:normalViewPr>
  <p:slideViewPr>
    <p:cSldViewPr snapToGrid="0" snapToObjects="1">
      <p:cViewPr>
        <p:scale>
          <a:sx n="113" d="100"/>
          <a:sy n="113" d="100"/>
        </p:scale>
        <p:origin x="552" y="-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3C746A-B8F9-BB4D-BF89-4B8A94B3A3D7}" type="datetimeFigureOut">
              <a:rPr kumimoji="1" lang="ko-KR" altLang="en-US" smtClean="0"/>
              <a:t>2017. 9. 10.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432E3-673B-0C46-9443-0A5F75D8C3E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076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계산 기하 문제는 학부 선형 대수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고등학교 수준의 기하학을 코드로 구현하는 능력이 중요</a:t>
            </a:r>
            <a:endParaRPr kumimoji="1" lang="en-US" altLang="ko-KR" dirty="0" smtClean="0"/>
          </a:p>
          <a:p>
            <a:r>
              <a:rPr kumimoji="1" lang="en-US" altLang="ko-KR" dirty="0" smtClean="0"/>
              <a:t>3</a:t>
            </a:r>
            <a:r>
              <a:rPr kumimoji="1" lang="ko-KR" altLang="en-US" dirty="0" smtClean="0"/>
              <a:t>차원 보다는 </a:t>
            </a: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차원 기하학에 초점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778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접촉만 하는 경우 그림 설명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7903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8424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2605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/>
              <a:t>http://</a:t>
            </a:r>
            <a:r>
              <a:rPr kumimoji="1" lang="en-US" altLang="ko-KR" dirty="0" err="1" smtClean="0"/>
              <a:t>toymaker.tistory.com</a:t>
            </a:r>
            <a:r>
              <a:rPr kumimoji="1" lang="en-US" altLang="ko-KR" dirty="0" smtClean="0"/>
              <a:t>/entry/%EB%B0%98%EC%82%AC-%EB%B2%A1%ED%84%B0-Reflection-Vector</a:t>
            </a:r>
            <a:endParaRPr kumimoji="1" lang="ko-KR" altLang="en-US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2438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내각이</a:t>
            </a:r>
            <a:endParaRPr kumimoji="1" lang="en-US" altLang="ko-KR" dirty="0" smtClean="0"/>
          </a:p>
          <a:p>
            <a:r>
              <a:rPr kumimoji="1" lang="ko-KR" altLang="en-US" dirty="0" smtClean="0"/>
              <a:t>볼록 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180</a:t>
            </a:r>
            <a:r>
              <a:rPr kumimoji="1" lang="ko-KR" altLang="en-US" dirty="0" smtClean="0"/>
              <a:t>도 미만</a:t>
            </a:r>
            <a:endParaRPr kumimoji="1" lang="en-US" altLang="ko-KR" dirty="0" smtClean="0"/>
          </a:p>
          <a:p>
            <a:r>
              <a:rPr kumimoji="1" lang="ko-KR" altLang="en-US" dirty="0" smtClean="0"/>
              <a:t>오목 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180</a:t>
            </a:r>
            <a:r>
              <a:rPr kumimoji="1" lang="ko-KR" altLang="en-US" dirty="0" smtClean="0"/>
              <a:t> 이상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7286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055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6660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89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780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차원 평면의 두 점의 관계를 효율적으로 나타내기 위해 벡터를 사용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566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예제에서 보이는 것처럼</a:t>
            </a:r>
            <a:endParaRPr kumimoji="1" lang="en-US" altLang="ko-KR" dirty="0" smtClean="0"/>
          </a:p>
          <a:p>
            <a:r>
              <a:rPr kumimoji="1" lang="en-US" altLang="ko-KR" dirty="0" smtClean="0"/>
              <a:t>Foo</a:t>
            </a:r>
            <a:r>
              <a:rPr kumimoji="1" lang="ko-KR" altLang="en-US" dirty="0" smtClean="0"/>
              <a:t>가 들어갈 자리에 </a:t>
            </a:r>
            <a:r>
              <a:rPr kumimoji="1" lang="en-US" altLang="ko-KR" dirty="0" err="1" smtClean="0"/>
              <a:t>int</a:t>
            </a:r>
            <a:r>
              <a:rPr kumimoji="1" lang="ko-KR" altLang="en-US" dirty="0" smtClean="0"/>
              <a:t>가 들어가면 컴파일 에러를 발생시킴</a:t>
            </a:r>
            <a:endParaRPr kumimoji="1"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/>
              <a:t>http://</a:t>
            </a:r>
            <a:r>
              <a:rPr kumimoji="1" lang="en-US" altLang="ko-KR" dirty="0" err="1" smtClean="0"/>
              <a:t>hashcode.co.kr</a:t>
            </a:r>
            <a:r>
              <a:rPr kumimoji="1" lang="en-US" altLang="ko-KR" dirty="0" smtClean="0"/>
              <a:t>/questions/325/c%EC%9D%98-explicit-%ED%82%A4%EC%9B%8C%EB%93%9C%EB%8A%94-%EB%AD%98-%ED%95%98%EB%8A%94-%EA%B1%B4%EA%B0%80%EC%9A%94</a:t>
            </a:r>
            <a:endParaRPr kumimoji="1" lang="ko-KR" altLang="en-US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486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예제에서 보이는 것처럼</a:t>
            </a:r>
            <a:endParaRPr kumimoji="1" lang="en-US" altLang="ko-KR" dirty="0" smtClean="0"/>
          </a:p>
          <a:p>
            <a:r>
              <a:rPr kumimoji="1" lang="en-US" altLang="ko-KR" dirty="0" smtClean="0"/>
              <a:t>Foo</a:t>
            </a:r>
            <a:r>
              <a:rPr kumimoji="1" lang="ko-KR" altLang="en-US" dirty="0" smtClean="0"/>
              <a:t>가 들어갈 자리에 </a:t>
            </a:r>
            <a:r>
              <a:rPr kumimoji="1" lang="en-US" altLang="ko-KR" dirty="0" err="1" smtClean="0"/>
              <a:t>int</a:t>
            </a:r>
            <a:r>
              <a:rPr kumimoji="1" lang="ko-KR" altLang="en-US" dirty="0" smtClean="0"/>
              <a:t>가 들어가면 컴파일 에러를 발생시킴</a:t>
            </a:r>
            <a:endParaRPr kumimoji="1" lang="en-US" altLang="ko-KR" dirty="0" smtClean="0"/>
          </a:p>
          <a:p>
            <a:r>
              <a:rPr kumimoji="1" lang="en-US" altLang="ko-KR" dirty="0" smtClean="0"/>
              <a:t>Tan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smtClean="0"/>
              <a:t>했을때 </a:t>
            </a:r>
            <a:r>
              <a:rPr kumimoji="1" lang="en-US" altLang="ko-KR" baseline="0" dirty="0" smtClean="0"/>
              <a:t>a/b</a:t>
            </a:r>
            <a:r>
              <a:rPr kumimoji="1" lang="ko-KR" altLang="en-US" baseline="0" dirty="0" smtClean="0"/>
              <a:t>가 나오는 값을 구해줌</a:t>
            </a:r>
            <a:endParaRPr kumimoji="1" lang="en-US" altLang="ko-KR" baseline="0" dirty="0" smtClean="0"/>
          </a:p>
          <a:p>
            <a:endParaRPr kumimoji="1" lang="en-US" altLang="ko-KR" baseline="0" dirty="0" smtClean="0"/>
          </a:p>
          <a:p>
            <a:r>
              <a:rPr kumimoji="1" lang="ko-KR" altLang="en-US" baseline="0" dirty="0" smtClean="0"/>
              <a:t>사영은 같이 봤으면 좋겠습니다</a:t>
            </a:r>
            <a:r>
              <a:rPr kumimoji="1" lang="en-US" altLang="ko-KR" baseline="0" dirty="0" smtClean="0"/>
              <a:t>!</a:t>
            </a:r>
          </a:p>
          <a:p>
            <a:r>
              <a:rPr kumimoji="1" lang="ko-KR" altLang="en-US" baseline="0" dirty="0" smtClean="0"/>
              <a:t>벡터의 정규화의 의미에 대해서</a:t>
            </a:r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600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4455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일반적인 방정식을 풀때처럼 </a:t>
            </a:r>
            <a:endParaRPr kumimoji="1" lang="en-US" altLang="ko-KR" dirty="0" smtClean="0"/>
          </a:p>
          <a:p>
            <a:r>
              <a:rPr kumimoji="1" lang="en-US" altLang="ko-KR" dirty="0" smtClean="0"/>
              <a:t>x</a:t>
            </a:r>
            <a:r>
              <a:rPr kumimoji="1" lang="ko-KR" altLang="en-US" dirty="0" smtClean="0"/>
              <a:t>에 대해 푼 뒤 대입해 </a:t>
            </a:r>
            <a:r>
              <a:rPr kumimoji="1" lang="en-US" altLang="ko-KR" dirty="0" smtClean="0"/>
              <a:t>y</a:t>
            </a:r>
            <a:r>
              <a:rPr kumimoji="1" lang="ko-KR" altLang="en-US" dirty="0" smtClean="0"/>
              <a:t>를 구하는 코드는 예외처리가 안될 가능성이 있다</a:t>
            </a:r>
            <a:r>
              <a:rPr kumimoji="1" lang="en-US" altLang="ko-KR" dirty="0" smtClean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0417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4979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A</a:t>
            </a:r>
            <a:r>
              <a:rPr kumimoji="1" lang="ko-KR" altLang="en-US" dirty="0" smtClean="0"/>
              <a:t>가 기준이 되므로 평행한 것이 아니라 한 직선에 있는지 판단</a:t>
            </a:r>
            <a:endParaRPr kumimoji="1" lang="en-US" altLang="ko-KR" dirty="0" smtClean="0"/>
          </a:p>
          <a:p>
            <a:r>
              <a:rPr kumimoji="1" lang="en-US" altLang="ko-KR" dirty="0" smtClean="0"/>
              <a:t>B&lt;c, d&lt;a -&gt; </a:t>
            </a:r>
            <a:r>
              <a:rPr kumimoji="1" lang="ko-KR" altLang="en-US" dirty="0" smtClean="0"/>
              <a:t>겹치지 않는 경우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겹치는 경우 겹치는 점은 오른쪽 선분의 시작점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00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평행인 경우 </a:t>
            </a:r>
            <a:r>
              <a:rPr kumimoji="1" lang="en-US" altLang="ko-KR" dirty="0" smtClean="0"/>
              <a:t>parallel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smtClean="0"/>
              <a:t>을 이용해 한 점에서 만나는지 확인하고</a:t>
            </a:r>
            <a:endParaRPr kumimoji="1" lang="en-US" altLang="ko-KR" baseline="0" dirty="0" smtClean="0"/>
          </a:p>
          <a:p>
            <a:r>
              <a:rPr kumimoji="1" lang="ko-KR" altLang="en-US" baseline="0" dirty="0" smtClean="0"/>
              <a:t>평행이 아닌 경우  </a:t>
            </a:r>
            <a:r>
              <a:rPr kumimoji="1" lang="en-US" altLang="ko-KR" baseline="0" dirty="0" err="1" smtClean="0"/>
              <a:t>InBounding</a:t>
            </a:r>
            <a:r>
              <a:rPr kumimoji="1" lang="ko-KR" altLang="en-US" baseline="0" dirty="0" smtClean="0"/>
              <a:t>을 이용해 </a:t>
            </a:r>
            <a:r>
              <a:rPr kumimoji="1" lang="en-US" altLang="ko-KR" baseline="0" dirty="0" err="1" smtClean="0"/>
              <a:t>lineInter</a:t>
            </a:r>
            <a:r>
              <a:rPr kumimoji="1" lang="ko-KR" altLang="en-US" baseline="0" dirty="0" smtClean="0"/>
              <a:t>에서 구해진 </a:t>
            </a:r>
            <a:r>
              <a:rPr kumimoji="1" lang="en-US" altLang="ko-KR" baseline="0" dirty="0" smtClean="0"/>
              <a:t>p</a:t>
            </a:r>
            <a:r>
              <a:rPr kumimoji="1" lang="ko-KR" altLang="en-US" baseline="0" dirty="0" smtClean="0"/>
              <a:t>가 </a:t>
            </a:r>
            <a:r>
              <a:rPr kumimoji="1" lang="en-US" altLang="ko-KR" baseline="0" dirty="0" smtClean="0"/>
              <a:t>ab, cd</a:t>
            </a:r>
            <a:r>
              <a:rPr kumimoji="1" lang="ko-KR" altLang="en-US" baseline="0" dirty="0" smtClean="0"/>
              <a:t> 위에 있는지 확인한다</a:t>
            </a:r>
            <a:r>
              <a:rPr kumimoji="1"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1455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7017-0140-D34C-8F9F-F8A68DF6E91E}" type="datetimeFigureOut">
              <a:rPr kumimoji="1" lang="ko-KR" altLang="en-US" smtClean="0"/>
              <a:t>2017. 9. 10.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76F29-BA30-BF4E-A9D3-96A55AA516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1242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7017-0140-D34C-8F9F-F8A68DF6E91E}" type="datetimeFigureOut">
              <a:rPr kumimoji="1" lang="ko-KR" altLang="en-US" smtClean="0"/>
              <a:t>2017. 9. 10.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76F29-BA30-BF4E-A9D3-96A55AA516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5860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7017-0140-D34C-8F9F-F8A68DF6E91E}" type="datetimeFigureOut">
              <a:rPr kumimoji="1" lang="ko-KR" altLang="en-US" smtClean="0"/>
              <a:t>2017. 9. 10.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76F29-BA30-BF4E-A9D3-96A55AA516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5829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7017-0140-D34C-8F9F-F8A68DF6E91E}" type="datetimeFigureOut">
              <a:rPr kumimoji="1" lang="ko-KR" altLang="en-US" smtClean="0"/>
              <a:t>2017. 9. 10.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76F29-BA30-BF4E-A9D3-96A55AA516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9012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7017-0140-D34C-8F9F-F8A68DF6E91E}" type="datetimeFigureOut">
              <a:rPr kumimoji="1" lang="ko-KR" altLang="en-US" smtClean="0"/>
              <a:t>2017. 9. 10.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76F29-BA30-BF4E-A9D3-96A55AA516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0473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7017-0140-D34C-8F9F-F8A68DF6E91E}" type="datetimeFigureOut">
              <a:rPr kumimoji="1" lang="ko-KR" altLang="en-US" smtClean="0"/>
              <a:t>2017. 9. 10.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76F29-BA30-BF4E-A9D3-96A55AA516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532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7017-0140-D34C-8F9F-F8A68DF6E91E}" type="datetimeFigureOut">
              <a:rPr kumimoji="1" lang="ko-KR" altLang="en-US" smtClean="0"/>
              <a:t>2017. 9. 10.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76F29-BA30-BF4E-A9D3-96A55AA516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299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7017-0140-D34C-8F9F-F8A68DF6E91E}" type="datetimeFigureOut">
              <a:rPr kumimoji="1" lang="ko-KR" altLang="en-US" smtClean="0"/>
              <a:t>2017. 9. 10.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76F29-BA30-BF4E-A9D3-96A55AA516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4860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7017-0140-D34C-8F9F-F8A68DF6E91E}" type="datetimeFigureOut">
              <a:rPr kumimoji="1" lang="ko-KR" altLang="en-US" smtClean="0"/>
              <a:t>2017. 9. 10.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76F29-BA30-BF4E-A9D3-96A55AA516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009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7017-0140-D34C-8F9F-F8A68DF6E91E}" type="datetimeFigureOut">
              <a:rPr kumimoji="1" lang="ko-KR" altLang="en-US" smtClean="0"/>
              <a:t>2017. 9. 10.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76F29-BA30-BF4E-A9D3-96A55AA516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564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7017-0140-D34C-8F9F-F8A68DF6E91E}" type="datetimeFigureOut">
              <a:rPr kumimoji="1" lang="ko-KR" altLang="en-US" smtClean="0"/>
              <a:t>2017. 9. 10.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76F29-BA30-BF4E-A9D3-96A55AA516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7605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77017-0140-D34C-8F9F-F8A68DF6E91E}" type="datetimeFigureOut">
              <a:rPr kumimoji="1" lang="ko-KR" altLang="en-US" smtClean="0"/>
              <a:t>2017. 9. 10.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76F29-BA30-BF4E-A9D3-96A55AA516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097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smtClean="0"/>
              <a:t>15.</a:t>
            </a:r>
            <a:r>
              <a:rPr kumimoji="1" lang="ko-KR" altLang="en-US" dirty="0" smtClean="0"/>
              <a:t> 계산 기하</a:t>
            </a:r>
            <a:endParaRPr kumimoji="1" lang="ko-KR" altLang="en-US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ko-KR" dirty="0" smtClean="0"/>
          </a:p>
          <a:p>
            <a:r>
              <a:rPr kumimoji="1" lang="ko-KR" altLang="en-US" dirty="0" smtClean="0"/>
              <a:t>알고리즘 스터디 발표</a:t>
            </a:r>
            <a:endParaRPr kumimoji="1" lang="en-US" altLang="ko-KR" dirty="0" smtClean="0"/>
          </a:p>
          <a:p>
            <a:r>
              <a:rPr kumimoji="1" lang="ko-KR" altLang="en-US" dirty="0" smtClean="0"/>
              <a:t>정지수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5005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선분과 선분의 교차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17816"/>
          </a:xfrm>
        </p:spPr>
        <p:txBody>
          <a:bodyPr/>
          <a:lstStyle/>
          <a:p>
            <a:r>
              <a:rPr kumimoji="1" lang="ko-KR" altLang="en-US" dirty="0" smtClean="0"/>
              <a:t>한 직선 위에 두 선분이 있는 경우 유의</a:t>
            </a:r>
            <a:endParaRPr kumimoji="1" lang="en-US" altLang="ko-KR" dirty="0" smtClean="0"/>
          </a:p>
          <a:p>
            <a:endParaRPr kumimoji="1"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2458221"/>
            <a:ext cx="86360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1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선분과 선분의 교차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교차점 </a:t>
            </a:r>
            <a:r>
              <a:rPr kumimoji="1" lang="en-US" altLang="ko-KR" dirty="0" smtClean="0"/>
              <a:t>X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17816"/>
          </a:xfrm>
        </p:spPr>
        <p:txBody>
          <a:bodyPr/>
          <a:lstStyle/>
          <a:p>
            <a:r>
              <a:rPr kumimoji="1" lang="en-US" altLang="ko-KR" dirty="0" err="1" smtClean="0"/>
              <a:t>ccw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이용 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그림</a:t>
            </a:r>
            <a:endParaRPr kumimoji="1" lang="en-US" altLang="ko-KR" dirty="0"/>
          </a:p>
          <a:p>
            <a:r>
              <a:rPr kumimoji="1" lang="en-US" altLang="ko-KR" dirty="0" err="1" smtClean="0"/>
              <a:t>ccw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a,b,c</a:t>
            </a:r>
            <a:r>
              <a:rPr kumimoji="1" lang="en-US" altLang="ko-KR" dirty="0" smtClean="0"/>
              <a:t>), </a:t>
            </a:r>
            <a:r>
              <a:rPr kumimoji="1" lang="en-US" altLang="ko-KR" dirty="0" err="1" smtClean="0"/>
              <a:t>ccw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a,b,d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 중 하나는 음수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하나는 양수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 smtClean="0"/>
              <a:t>-&gt;</a:t>
            </a:r>
            <a:r>
              <a:rPr kumimoji="1" lang="ko-KR" altLang="en-US" dirty="0" smtClean="0"/>
              <a:t> 곱이 음수임을 이용</a:t>
            </a:r>
            <a:endParaRPr kumimoji="1"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950" y="3434533"/>
            <a:ext cx="7150100" cy="228604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083269" y="5977054"/>
            <a:ext cx="40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접촉하는 경우에 대해 생각해 봅시다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6904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점과 선 사이의 거리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벡터의 사영 이용</a:t>
            </a:r>
            <a:endParaRPr kumimoji="1" lang="en-US" altLang="ko-KR" dirty="0" smtClean="0"/>
          </a:p>
          <a:p>
            <a:r>
              <a:rPr kumimoji="1" lang="ko-KR" altLang="en-US" dirty="0" smtClean="0"/>
              <a:t>거리를 알기 위해서는 벡터 </a:t>
            </a:r>
            <a:r>
              <a:rPr kumimoji="1" lang="en-US" altLang="ko-KR" dirty="0" err="1" smtClean="0"/>
              <a:t>pq</a:t>
            </a:r>
            <a:r>
              <a:rPr kumimoji="1" lang="ko-KR" altLang="en-US" dirty="0" smtClean="0"/>
              <a:t>의 길이가 필요</a:t>
            </a:r>
            <a:endParaRPr kumimoji="1" lang="en-US" altLang="ko-KR" dirty="0" smtClean="0"/>
          </a:p>
          <a:p>
            <a:r>
              <a:rPr kumimoji="1" lang="en-US" altLang="ko-KR" dirty="0" err="1" smtClean="0"/>
              <a:t>pq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aq-ap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3539415"/>
            <a:ext cx="65913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83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핀볼 시뮬레이션 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문제 간단히 하기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smtClean="0"/>
              <a:t>공을 점으로 보기</a:t>
            </a:r>
            <a:endParaRPr kumimoji="1" lang="en-US" altLang="ko-KR" dirty="0"/>
          </a:p>
          <a:p>
            <a:pPr lvl="1"/>
            <a:r>
              <a:rPr kumimoji="1" lang="ko-KR" altLang="en-US" dirty="0" smtClean="0"/>
              <a:t>반지름이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인 공 </a:t>
            </a:r>
            <a:r>
              <a:rPr kumimoji="1" lang="en-US" altLang="ko-KR" dirty="0" smtClean="0"/>
              <a:t>-&gt;</a:t>
            </a:r>
            <a:r>
              <a:rPr kumimoji="1" lang="ko-KR" altLang="en-US" dirty="0" smtClean="0"/>
              <a:t> 점으로 바꿈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모든 장애물의 반지름을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씩 증가</a:t>
            </a:r>
            <a:endParaRPr kumimoji="1" lang="en-US" altLang="ko-KR" dirty="0" smtClean="0"/>
          </a:p>
          <a:p>
            <a:pPr lvl="1"/>
            <a:endParaRPr kumimoji="1" lang="en-US" altLang="ko-KR" dirty="0"/>
          </a:p>
          <a:p>
            <a:pPr lvl="1">
              <a:buFont typeface="Symbol" charset="2"/>
              <a:buChar char="Þ"/>
            </a:pPr>
            <a:r>
              <a:rPr kumimoji="1" lang="ko-KR" altLang="en-US" dirty="0" smtClean="0"/>
              <a:t>공의 궤적이 </a:t>
            </a:r>
            <a:r>
              <a:rPr kumimoji="1" lang="ko-KR" altLang="en-US" dirty="0" smtClean="0">
                <a:solidFill>
                  <a:srgbClr val="FF0000"/>
                </a:solidFill>
              </a:rPr>
              <a:t>직선</a:t>
            </a:r>
            <a:endParaRPr kumimoji="1" lang="en-US" altLang="ko-KR" dirty="0" smtClean="0">
              <a:solidFill>
                <a:srgbClr val="FF0000"/>
              </a:solidFill>
            </a:endParaRPr>
          </a:p>
          <a:p>
            <a:pPr lvl="1">
              <a:buFont typeface="Symbol" charset="2"/>
              <a:buChar char="Þ"/>
            </a:pPr>
            <a:endParaRPr kumimoji="1" lang="en-US" altLang="ko-KR" dirty="0" smtClean="0">
              <a:solidFill>
                <a:srgbClr val="FF0000"/>
              </a:solidFill>
            </a:endParaRPr>
          </a:p>
          <a:p>
            <a:r>
              <a:rPr kumimoji="1" lang="ko-KR" altLang="en-US" dirty="0" smtClean="0"/>
              <a:t>공의 움직임을 예측하기 위하 알아야 하는 것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공의 위치 벡터</a:t>
            </a:r>
            <a:endParaRPr kumimoji="1" lang="en-US" altLang="ko-KR" dirty="0" smtClean="0"/>
          </a:p>
          <a:p>
            <a:pPr lvl="1">
              <a:buFontTx/>
              <a:buChar char="-"/>
            </a:pPr>
            <a:r>
              <a:rPr kumimoji="1" lang="ko-KR" altLang="en-US" dirty="0" smtClean="0"/>
              <a:t>공의 방향 벡터</a:t>
            </a:r>
            <a:endParaRPr kumimoji="1" lang="en-US" altLang="ko-KR" dirty="0" smtClean="0"/>
          </a:p>
          <a:p>
            <a:pPr lvl="1">
              <a:buFontTx/>
              <a:buChar char="-"/>
            </a:pP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29032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핀볼 시뮬레이션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ko-KR" altLang="en-US" dirty="0" smtClean="0"/>
                  <a:t>공과 장애물의 충돌 시점 찾기</a:t>
                </a:r>
                <a:endParaRPr kumimoji="1" lang="en-US" altLang="ko-KR" dirty="0" smtClean="0"/>
              </a:p>
              <a:p>
                <a:r>
                  <a:rPr kumimoji="1" lang="ko-KR" altLang="en-US" dirty="0" smtClean="0"/>
                  <a:t>공의 궤적 </a:t>
                </a:r>
                <a:r>
                  <a:rPr kumimoji="1" lang="en-US" altLang="ko-KR" dirty="0" smtClean="0"/>
                  <a:t>-&gt;</a:t>
                </a:r>
                <a:r>
                  <a:rPr kumimoji="1" lang="ko-KR" altLang="en-US" dirty="0" smtClean="0"/>
                  <a:t> 현재 위치에서 정의되는 반직선</a:t>
                </a:r>
                <a:endParaRPr kumimoji="1" lang="en-US" altLang="ko-KR" dirty="0" smtClean="0"/>
              </a:p>
              <a:p>
                <a:r>
                  <a:rPr kumimoji="1" lang="ko-KR" altLang="en-US" dirty="0" smtClean="0"/>
                  <a:t>공이 </a:t>
                </a:r>
                <a:r>
                  <a:rPr kumimoji="1" lang="en-US" altLang="ko-KR" dirty="0" smtClean="0"/>
                  <a:t>1</a:t>
                </a:r>
                <a:r>
                  <a:rPr kumimoji="1" lang="ko-KR" altLang="en-US" dirty="0" smtClean="0"/>
                  <a:t>초에 </a:t>
                </a:r>
                <a:r>
                  <a:rPr kumimoji="1" lang="en-US" altLang="ko-KR" dirty="0" smtClean="0"/>
                  <a:t>d</a:t>
                </a:r>
                <a:r>
                  <a:rPr kumimoji="1" lang="ko-KR" altLang="en-US" dirty="0" smtClean="0"/>
                  <a:t>만큼 굴러간다</a:t>
                </a:r>
                <a:r>
                  <a:rPr kumimoji="1" lang="en-US" altLang="ko-KR" dirty="0" smtClean="0"/>
                  <a:t>.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kumimoji="1" lang="en-US" altLang="ko-KR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ko-KR" i="1" smtClean="0">
                        <a:latin typeface="Cambria Math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𝑝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𝑡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𝑑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(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:위치,  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𝑑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:방향,  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:시간,  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≥0)</m:t>
                    </m:r>
                  </m:oMath>
                </a14:m>
                <a:endParaRPr kumimoji="1" lang="en-US" altLang="ko-KR" dirty="0" smtClean="0"/>
              </a:p>
              <a:p>
                <a:endParaRPr kumimoji="1"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 charset="0"/>
                      </a:rPr>
                      <m:t>|</m:t>
                    </m:r>
                    <m:r>
                      <a:rPr lang="is-IS" altLang="ko-KR" b="1" i="1" dirty="0">
                        <a:latin typeface="Cambria Math" charset="0"/>
                      </a:rPr>
                      <m:t>𝒄</m:t>
                    </m:r>
                    <m:r>
                      <a:rPr lang="is-IS" altLang="ko-KR" i="1" dirty="0">
                        <a:latin typeface="Cambria Math" charset="0"/>
                      </a:rPr>
                      <m:t> − </m:t>
                    </m:r>
                    <m:r>
                      <a:rPr lang="is-IS" altLang="ko-KR" i="1" dirty="0">
                        <a:latin typeface="Cambria Math" charset="0"/>
                      </a:rPr>
                      <m:t>𝑓</m:t>
                    </m:r>
                    <m:r>
                      <a:rPr lang="is-IS" altLang="ko-KR" i="1" dirty="0">
                        <a:latin typeface="Cambria Math" charset="0"/>
                      </a:rPr>
                      <m:t>(</m:t>
                    </m:r>
                    <m:r>
                      <a:rPr lang="is-IS" altLang="ko-KR" i="1" dirty="0">
                        <a:latin typeface="Cambria Math" charset="0"/>
                      </a:rPr>
                      <m:t>𝑡</m:t>
                    </m:r>
                    <m:r>
                      <a:rPr lang="is-IS" altLang="ko-KR" i="1" dirty="0">
                        <a:latin typeface="Cambria Math" charset="0"/>
                      </a:rPr>
                      <m:t>)| = </m:t>
                    </m:r>
                    <m:r>
                      <a:rPr lang="is-IS" altLang="ko-KR" i="1" dirty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is-IS" altLang="ko-KR" dirty="0" smtClean="0"/>
                  <a:t> </a:t>
                </a:r>
                <a:r>
                  <a:rPr lang="ko-KR" altLang="en-US" dirty="0" smtClean="0"/>
                  <a:t>양 변을 제곱하면</a:t>
                </a:r>
                <a:r>
                  <a:rPr lang="en-US" altLang="ko-KR" dirty="0" smtClean="0"/>
                  <a:t>,</a:t>
                </a:r>
              </a:p>
              <a:p>
                <a:endParaRPr lang="is-I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altLang="ko-KR" sz="1800" b="1" i="1" dirty="0" smtClean="0">
                          <a:latin typeface="Cambria Math" charset="0"/>
                        </a:rPr>
                        <m:t>𝒅</m:t>
                      </m:r>
                      <m:r>
                        <a:rPr lang="sk-SK" altLang="ko-KR" sz="1800" i="1" dirty="0">
                          <a:latin typeface="Cambria Math" charset="0"/>
                        </a:rPr>
                        <m:t> ∗ </m:t>
                      </m:r>
                      <m:r>
                        <a:rPr lang="sk-SK" altLang="ko-KR" sz="1800" b="1" i="1" dirty="0">
                          <a:latin typeface="Cambria Math" charset="0"/>
                        </a:rPr>
                        <m:t>𝒅</m:t>
                      </m:r>
                      <m:r>
                        <a:rPr lang="sk-SK" altLang="ko-KR" sz="1800" i="1" dirty="0">
                          <a:latin typeface="Cambria Math" charset="0"/>
                        </a:rPr>
                        <m:t> ∗</m:t>
                      </m:r>
                      <m:sSup>
                        <m:sSupPr>
                          <m:ctrlPr>
                            <a:rPr lang="sk-SK" altLang="ko-KR" sz="1800" i="1" dirty="0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ko-KR" sz="1800" b="0" i="1" dirty="0" smtClean="0">
                              <a:latin typeface="Cambria Math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1800" b="0" i="1" dirty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sk-SK" altLang="ko-KR" sz="1800" i="1" dirty="0">
                          <a:latin typeface="Cambria Math" charset="0"/>
                        </a:rPr>
                        <m:t>+ 2(</m:t>
                      </m:r>
                      <m:r>
                        <a:rPr lang="sk-SK" altLang="ko-KR" sz="1800" b="1" i="1" dirty="0">
                          <a:latin typeface="Cambria Math" charset="0"/>
                        </a:rPr>
                        <m:t>𝒑</m:t>
                      </m:r>
                      <m:r>
                        <a:rPr lang="sk-SK" altLang="ko-KR" sz="1800" i="1" dirty="0">
                          <a:latin typeface="Cambria Math" charset="0"/>
                        </a:rPr>
                        <m:t> − </m:t>
                      </m:r>
                      <m:r>
                        <a:rPr lang="sk-SK" altLang="ko-KR" sz="1800" b="1" i="1" dirty="0">
                          <a:latin typeface="Cambria Math" charset="0"/>
                        </a:rPr>
                        <m:t>𝒄</m:t>
                      </m:r>
                      <m:r>
                        <a:rPr lang="sk-SK" altLang="ko-KR" sz="1800" i="1" dirty="0">
                          <a:latin typeface="Cambria Math" charset="0"/>
                        </a:rPr>
                        <m:t>) ∗ </m:t>
                      </m:r>
                      <m:r>
                        <a:rPr lang="sk-SK" altLang="ko-KR" sz="1800" b="1" i="1" dirty="0">
                          <a:latin typeface="Cambria Math" charset="0"/>
                        </a:rPr>
                        <m:t>𝒅</m:t>
                      </m:r>
                      <m:r>
                        <a:rPr lang="sk-SK" altLang="ko-KR" sz="1800" i="1" dirty="0">
                          <a:latin typeface="Cambria Math" charset="0"/>
                        </a:rPr>
                        <m:t> ∗ </m:t>
                      </m:r>
                      <m:r>
                        <a:rPr lang="sk-SK" altLang="ko-KR" sz="1800" i="1" dirty="0">
                          <a:latin typeface="Cambria Math" charset="0"/>
                        </a:rPr>
                        <m:t>𝑡</m:t>
                      </m:r>
                      <m:r>
                        <a:rPr lang="sk-SK" altLang="ko-KR" sz="1800" i="1" dirty="0">
                          <a:latin typeface="Cambria Math" charset="0"/>
                        </a:rPr>
                        <m:t> + </m:t>
                      </m:r>
                      <m:r>
                        <a:rPr lang="sk-SK" altLang="ko-KR" sz="1800" b="1" i="1" dirty="0">
                          <a:latin typeface="Cambria Math" charset="0"/>
                        </a:rPr>
                        <m:t>𝒄</m:t>
                      </m:r>
                      <m:r>
                        <a:rPr lang="sk-SK" altLang="ko-KR" sz="1800" i="1" dirty="0">
                          <a:latin typeface="Cambria Math" charset="0"/>
                        </a:rPr>
                        <m:t> ∗ </m:t>
                      </m:r>
                      <m:r>
                        <a:rPr lang="sk-SK" altLang="ko-KR" sz="1800" b="1" i="1" dirty="0">
                          <a:latin typeface="Cambria Math" charset="0"/>
                        </a:rPr>
                        <m:t>𝒄</m:t>
                      </m:r>
                      <m:r>
                        <a:rPr lang="sk-SK" altLang="ko-KR" sz="1800" i="1" dirty="0">
                          <a:latin typeface="Cambria Math" charset="0"/>
                        </a:rPr>
                        <m:t> + </m:t>
                      </m:r>
                      <m:r>
                        <a:rPr lang="sk-SK" altLang="ko-KR" sz="1800" b="1" i="1" dirty="0">
                          <a:latin typeface="Cambria Math" charset="0"/>
                        </a:rPr>
                        <m:t>𝒑</m:t>
                      </m:r>
                      <m:r>
                        <a:rPr lang="sk-SK" altLang="ko-KR" sz="1800" i="1" dirty="0">
                          <a:latin typeface="Cambria Math" charset="0"/>
                        </a:rPr>
                        <m:t>∗</m:t>
                      </m:r>
                      <m:r>
                        <a:rPr lang="sk-SK" altLang="ko-KR" sz="1800" b="1" i="1" dirty="0">
                          <a:latin typeface="Cambria Math" charset="0"/>
                        </a:rPr>
                        <m:t>𝒑</m:t>
                      </m:r>
                      <m:r>
                        <a:rPr lang="sk-SK" altLang="ko-KR" sz="1800" i="1" dirty="0">
                          <a:latin typeface="Cambria Math" charset="0"/>
                        </a:rPr>
                        <m:t> − 2(</m:t>
                      </m:r>
                      <m:r>
                        <a:rPr lang="sk-SK" altLang="ko-KR" sz="1800" b="1" i="1" dirty="0">
                          <a:latin typeface="Cambria Math" charset="0"/>
                        </a:rPr>
                        <m:t>𝒄</m:t>
                      </m:r>
                      <m:r>
                        <a:rPr lang="sk-SK" altLang="ko-KR" sz="1800" i="1" dirty="0">
                          <a:latin typeface="Cambria Math" charset="0"/>
                        </a:rPr>
                        <m:t> ∗ </m:t>
                      </m:r>
                      <m:r>
                        <a:rPr lang="sk-SK" altLang="ko-KR" sz="1800" b="1" i="1" dirty="0">
                          <a:latin typeface="Cambria Math" charset="0"/>
                        </a:rPr>
                        <m:t>𝒑</m:t>
                      </m:r>
                      <m:r>
                        <a:rPr lang="sk-SK" altLang="ko-KR" sz="1800" i="1" dirty="0">
                          <a:latin typeface="Cambria Math" charset="0"/>
                        </a:rPr>
                        <m:t>) −</m:t>
                      </m:r>
                      <m:sSup>
                        <m:sSupPr>
                          <m:ctrlPr>
                            <a:rPr lang="sk-SK" altLang="ko-KR" sz="1800" i="1" dirty="0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ko-KR" sz="18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ko-KR" sz="1800" b="0" i="1" dirty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sk-SK" altLang="ko-KR" sz="1800" i="1" dirty="0">
                          <a:latin typeface="Cambria Math" charset="0"/>
                        </a:rPr>
                        <m:t>= 0</m:t>
                      </m:r>
                    </m:oMath>
                  </m:oMathPara>
                </a14:m>
                <a:endParaRPr lang="is-IS" altLang="ko-KR" sz="18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79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핀볼 시뮬레이션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t</a:t>
            </a:r>
            <a:r>
              <a:rPr kumimoji="1" lang="ko-KR" altLang="en-US" dirty="0" smtClean="0"/>
              <a:t>에 대한 방정식의 양수 해 중 최소값이 처음 충돌하는 시간</a:t>
            </a:r>
            <a:endParaRPr kumimoji="1" lang="en-US" altLang="ko-KR" dirty="0" smtClean="0"/>
          </a:p>
          <a:p>
            <a:pPr marL="457200" lvl="1" indent="0">
              <a:buNone/>
            </a:pPr>
            <a:r>
              <a:rPr kumimoji="1" lang="ko-KR" altLang="en-US" dirty="0" smtClean="0"/>
              <a:t>공이 충돌하는 위치 </a:t>
            </a:r>
            <a:r>
              <a:rPr kumimoji="1" lang="en-US" altLang="ko-KR" dirty="0" smtClean="0"/>
              <a:t>=</a:t>
            </a:r>
            <a:r>
              <a:rPr kumimoji="1" lang="ko-KR" altLang="en-US" dirty="0" smtClean="0"/>
              <a:t> 현재 공의 위치 </a:t>
            </a:r>
            <a:r>
              <a:rPr kumimoji="1" lang="en-US" altLang="ko-KR" dirty="0" smtClean="0"/>
              <a:t>+</a:t>
            </a:r>
            <a:r>
              <a:rPr kumimoji="1" lang="ko-KR" altLang="en-US" dirty="0" smtClean="0"/>
              <a:t> 방향 * 시간</a:t>
            </a:r>
            <a:endParaRPr kumimoji="1" lang="en-US" altLang="ko-KR" dirty="0" smtClean="0"/>
          </a:p>
          <a:p>
            <a:pPr marL="457200" lvl="1" indent="0">
              <a:buNone/>
            </a:pPr>
            <a:endParaRPr kumimoji="1" lang="en-US" altLang="ko-KR" dirty="0" smtClean="0"/>
          </a:p>
          <a:p>
            <a:r>
              <a:rPr kumimoji="1" lang="ko-KR" altLang="en-US" dirty="0" smtClean="0"/>
              <a:t>방정식의 해에 대한 검증</a:t>
            </a:r>
            <a:endParaRPr kumimoji="1" lang="en-US" altLang="ko-KR" dirty="0" smtClean="0"/>
          </a:p>
          <a:p>
            <a:pPr marL="457200" lvl="1" indent="0">
              <a:buNone/>
            </a:pPr>
            <a:r>
              <a:rPr kumimoji="1" lang="en-US" altLang="ko-KR" dirty="0" smtClean="0"/>
              <a:t>1)</a:t>
            </a:r>
            <a:r>
              <a:rPr kumimoji="1" lang="ko-KR" altLang="en-US" dirty="0" smtClean="0"/>
              <a:t> 실근이 없는 경우 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충돌하지 않음</a:t>
            </a:r>
            <a:endParaRPr kumimoji="1" lang="en-US" altLang="ko-KR" dirty="0" smtClean="0"/>
          </a:p>
          <a:p>
            <a:pPr marL="457200" lvl="1" indent="0">
              <a:buNone/>
            </a:pPr>
            <a:r>
              <a:rPr kumimoji="1" lang="en-US" altLang="ko-KR" dirty="0" smtClean="0"/>
              <a:t>2)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0</a:t>
            </a:r>
            <a:r>
              <a:rPr kumimoji="1" lang="ko-KR" altLang="en-US" dirty="0" smtClean="0"/>
              <a:t> 이하의 값 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과거에 충돌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0</a:t>
            </a:r>
            <a:r>
              <a:rPr kumimoji="1" lang="ko-KR" altLang="en-US" dirty="0" smtClean="0"/>
              <a:t>인 경우 현재 접해 있음으로 무시</a:t>
            </a:r>
            <a:endParaRPr kumimoji="1" lang="en-US" altLang="ko-KR" dirty="0" smtClean="0"/>
          </a:p>
          <a:p>
            <a:pPr marL="457200" lvl="1" indent="0">
              <a:buNone/>
            </a:pPr>
            <a:r>
              <a:rPr kumimoji="1" lang="en-US" altLang="ko-KR" dirty="0" smtClean="0"/>
              <a:t>3)</a:t>
            </a:r>
            <a:r>
              <a:rPr kumimoji="1" lang="ko-KR" altLang="en-US" dirty="0" smtClean="0"/>
              <a:t> 수치적 오류를 대비해 </a:t>
            </a:r>
            <a:r>
              <a:rPr kumimoji="1" lang="en-US" altLang="ko-KR" dirty="0" smtClean="0"/>
              <a:t>EPSILON</a:t>
            </a:r>
            <a:r>
              <a:rPr kumimoji="1" lang="ko-KR" altLang="en-US" dirty="0" smtClean="0"/>
              <a:t> 사용</a:t>
            </a:r>
            <a:endParaRPr kumimoji="1" lang="en-US" altLang="ko-KR" dirty="0" smtClean="0"/>
          </a:p>
          <a:p>
            <a:pPr marL="457200" lvl="1" indent="0">
              <a:buNone/>
            </a:pPr>
            <a:r>
              <a:rPr kumimoji="1" lang="en-US" altLang="ko-KR" dirty="0"/>
              <a:t>	</a:t>
            </a:r>
            <a:r>
              <a:rPr kumimoji="1" lang="en-US" altLang="ko-KR" dirty="0" smtClean="0"/>
              <a:t> </a:t>
            </a:r>
            <a:r>
              <a:rPr kumimoji="1" lang="en-US" altLang="ko-KR" sz="2000" dirty="0" smtClean="0"/>
              <a:t>EPSILON</a:t>
            </a:r>
            <a:r>
              <a:rPr kumimoji="1" lang="ko-KR" altLang="en-US" sz="2000" dirty="0" smtClean="0"/>
              <a:t>  </a:t>
            </a:r>
            <a:r>
              <a:rPr kumimoji="1" lang="en-US" altLang="ko-KR" sz="2000" dirty="0" smtClean="0"/>
              <a:t>:</a:t>
            </a:r>
            <a:r>
              <a:rPr kumimoji="1" lang="ko-KR" altLang="en-US" sz="2000" dirty="0" smtClean="0"/>
              <a:t>  </a:t>
            </a:r>
            <a:r>
              <a:rPr kumimoji="1" lang="en-US" altLang="ko-KR" sz="2000" dirty="0" smtClean="0"/>
              <a:t>0</a:t>
            </a:r>
            <a:r>
              <a:rPr kumimoji="1" lang="ko-KR" altLang="en-US" sz="2000" dirty="0" smtClean="0"/>
              <a:t>보다 큰 양수 중에 </a:t>
            </a:r>
            <a:r>
              <a:rPr kumimoji="1" lang="en-US" altLang="ko-KR" sz="2000" dirty="0" smtClean="0"/>
              <a:t>0</a:t>
            </a:r>
            <a:r>
              <a:rPr kumimoji="1" lang="ko-KR" altLang="en-US" sz="2000" dirty="0" smtClean="0"/>
              <a:t>에 제일 가까운 값</a:t>
            </a:r>
            <a:endParaRPr kumimoji="1" lang="en-US" altLang="ko-KR" sz="2000" dirty="0" smtClean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169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핀볼 시뮬레이션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p.535 </a:t>
            </a:r>
            <a:r>
              <a:rPr kumimoji="1" lang="ko-KR" altLang="en-US" dirty="0" smtClean="0"/>
              <a:t>코드를 봅시다</a:t>
            </a:r>
            <a:r>
              <a:rPr kumimoji="1" lang="en-US" altLang="ko-KR" dirty="0" smtClean="0"/>
              <a:t>!!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실근 중 최소값을 취하기 위해 어떻게 했는지 살펴봅시다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err="1" smtClean="0"/>
              <a:t>hitCircle</a:t>
            </a:r>
            <a:r>
              <a:rPr kumimoji="1" lang="ko-KR" altLang="en-US" dirty="0" smtClean="0"/>
              <a:t>의  </a:t>
            </a:r>
            <a:r>
              <a:rPr kumimoji="1" lang="en-US" altLang="ko-KR" dirty="0" smtClean="0"/>
              <a:t>return</a:t>
            </a:r>
            <a:r>
              <a:rPr kumimoji="1" lang="ko-KR" altLang="en-US" dirty="0" smtClean="0"/>
              <a:t> 값이 대해 이야기해 봅시다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863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핀볼 시뮬레이션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반사 처리 </a:t>
            </a:r>
            <a:r>
              <a:rPr kumimoji="1" lang="en-US" altLang="ko-KR" dirty="0" smtClean="0"/>
              <a:t>-&gt;</a:t>
            </a:r>
            <a:r>
              <a:rPr kumimoji="1" lang="ko-KR" altLang="en-US" dirty="0" smtClean="0"/>
              <a:t> 반사되는 방향을 구해야 함</a:t>
            </a:r>
            <a:endParaRPr kumimoji="1" lang="en-US" altLang="ko-KR" dirty="0" smtClean="0"/>
          </a:p>
          <a:p>
            <a:r>
              <a:rPr kumimoji="1" lang="ko-KR" altLang="en-US" dirty="0" smtClean="0"/>
              <a:t>벡터의 반사 이용</a:t>
            </a:r>
            <a:endParaRPr kumimoji="1" lang="en-US" altLang="ko-KR" dirty="0" smtClean="0"/>
          </a:p>
          <a:p>
            <a:r>
              <a:rPr kumimoji="1" lang="ko-KR" altLang="en-US" dirty="0" smtClean="0"/>
              <a:t>벡터의 반사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법선 벡터에 대해 정의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p.536</a:t>
            </a:r>
            <a:r>
              <a:rPr kumimoji="1" lang="ko-KR" altLang="en-US" dirty="0" smtClean="0"/>
              <a:t> 그림 설명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227" y="3404838"/>
            <a:ext cx="67818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74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다각형의 종류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349" y="1690688"/>
            <a:ext cx="9245301" cy="489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28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면적 구하기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볼록 다각형 </a:t>
            </a:r>
            <a:endParaRPr kumimoji="1" lang="en-US" altLang="ko-KR" dirty="0"/>
          </a:p>
          <a:p>
            <a:pPr marL="971550" lvl="1" indent="-514350">
              <a:buFont typeface="+mj-lt"/>
              <a:buAutoNum type="arabicPeriod"/>
            </a:pPr>
            <a:r>
              <a:rPr kumimoji="1" lang="ko-KR" altLang="en-US" dirty="0" smtClean="0"/>
              <a:t>다각형 내부의 한 점을 잡아 삼각형으로 분리한다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ko-KR" altLang="en-US" dirty="0" smtClean="0"/>
              <a:t>외적을 이용해 삼각형의 넓이를 구한다</a:t>
            </a:r>
            <a:r>
              <a:rPr kumimoji="1" lang="en-US" altLang="ko-KR" dirty="0" smtClean="0"/>
              <a:t>.</a:t>
            </a:r>
          </a:p>
          <a:p>
            <a:pPr marL="971550" lvl="1" indent="-514350">
              <a:buFont typeface="+mj-lt"/>
              <a:buAutoNum type="arabicPeriod"/>
            </a:pPr>
            <a:endParaRPr kumimoji="1" lang="en-US" altLang="ko-KR" dirty="0" smtClean="0"/>
          </a:p>
          <a:p>
            <a:r>
              <a:rPr kumimoji="1" lang="ko-KR" altLang="en-US" dirty="0" smtClean="0"/>
              <a:t>오목 다각형</a:t>
            </a:r>
            <a:endParaRPr kumimoji="1" lang="en-US" altLang="ko-KR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ko-KR" altLang="en-US" dirty="0" smtClean="0"/>
              <a:t>임의의 점을 잡아 다각형의 인접한 두 점과 삼각형을 만든다</a:t>
            </a:r>
            <a:r>
              <a:rPr kumimoji="1" lang="en-US" altLang="ko-KR" dirty="0" smtClean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kumimoji="1" lang="ko-KR" altLang="en-US" dirty="0" smtClean="0"/>
              <a:t>외적을 이용해 삼각형의 넓이를 구한다</a:t>
            </a:r>
            <a:r>
              <a:rPr kumimoji="1" lang="en-US" altLang="ko-KR" dirty="0" smtClean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kumimoji="1" lang="ko-KR" altLang="en-US" dirty="0" smtClean="0"/>
              <a:t>계산 과정에서는 절대값을 취하지 않고 최종 결과값에만 절대값을 취한다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P. 538</a:t>
            </a:r>
            <a:r>
              <a:rPr kumimoji="1" lang="ko-KR" altLang="en-US" dirty="0" smtClean="0"/>
              <a:t> 그림 설명</a:t>
            </a:r>
            <a:r>
              <a:rPr kumimoji="1" lang="en-US" altLang="ko-KR" dirty="0" smtClean="0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00" y="196425"/>
            <a:ext cx="47117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8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벡터의 구현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두 점의 관계 </a:t>
            </a:r>
            <a:r>
              <a:rPr kumimoji="1" lang="en-US" altLang="ko-KR" dirty="0" smtClean="0"/>
              <a:t>=&gt;</a:t>
            </a:r>
            <a:r>
              <a:rPr kumimoji="1" lang="ko-KR" altLang="en-US" dirty="0" smtClean="0"/>
              <a:t> 거리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방향 </a:t>
            </a:r>
            <a:r>
              <a:rPr kumimoji="1" lang="en-US" altLang="ko-KR" dirty="0" smtClean="0"/>
              <a:t>=&gt;</a:t>
            </a:r>
            <a:r>
              <a:rPr kumimoji="1" lang="ko-KR" altLang="en-US" dirty="0" smtClean="0"/>
              <a:t> </a:t>
            </a:r>
            <a:r>
              <a:rPr kumimoji="1" lang="ko-KR" altLang="en-US" b="1" dirty="0" smtClean="0"/>
              <a:t>벡터</a:t>
            </a:r>
            <a:r>
              <a:rPr kumimoji="1" lang="en-US" altLang="ko-KR" b="1" dirty="0" smtClean="0"/>
              <a:t>!</a:t>
            </a:r>
            <a:endParaRPr kumimoji="1"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73592"/>
            <a:ext cx="4305290" cy="3419195"/>
          </a:xfrm>
          <a:prstGeom prst="rect">
            <a:avLst/>
          </a:prstGeom>
        </p:spPr>
      </p:pic>
      <p:pic>
        <p:nvPicPr>
          <p:cNvPr id="5" name="내용 개체 틀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29"/>
          <a:stretch/>
        </p:blipFill>
        <p:spPr>
          <a:xfrm>
            <a:off x="6117241" y="2673593"/>
            <a:ext cx="5236559" cy="34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67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내부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외부 판별</a:t>
            </a:r>
            <a:endParaRPr kumimoji="1"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ko-KR" altLang="en-US" dirty="0" smtClean="0"/>
              <a:t>임의의 점에서 오른쪽으로 뻗는 직선을 그어 다각형과 몇 번 교차하는지 확인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외부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다각형을 들어오고 나가는 점이 포함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ko-KR" altLang="en-US" dirty="0" smtClean="0">
                <a:solidFill>
                  <a:srgbClr val="FF0000"/>
                </a:solidFill>
              </a:rPr>
              <a:t>짝수</a:t>
            </a:r>
            <a:endParaRPr kumimoji="1" lang="en-US" altLang="ko-KR" dirty="0" smtClean="0">
              <a:solidFill>
                <a:srgbClr val="FF0000"/>
              </a:solidFill>
            </a:endParaRPr>
          </a:p>
          <a:p>
            <a:r>
              <a:rPr kumimoji="1" lang="ko-KR" altLang="en-US" dirty="0" smtClean="0"/>
              <a:t>내부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다각형을 나가는 점 포함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ko-KR" altLang="en-US" dirty="0" smtClean="0">
                <a:solidFill>
                  <a:srgbClr val="FF0000"/>
                </a:solidFill>
              </a:rPr>
              <a:t>홀수</a:t>
            </a:r>
            <a:endParaRPr kumimoji="1" lang="en-US" altLang="ko-KR" dirty="0" smtClean="0">
              <a:solidFill>
                <a:srgbClr val="FF0000"/>
              </a:solidFill>
            </a:endParaRP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교차 </a:t>
            </a:r>
            <a:r>
              <a:rPr kumimoji="1" lang="en-US" altLang="ko-KR" dirty="0" smtClean="0"/>
              <a:t>=&gt;</a:t>
            </a:r>
            <a:r>
              <a:rPr kumimoji="1" lang="ko-KR" altLang="en-US" dirty="0" smtClean="0"/>
              <a:t> 관통</a:t>
            </a:r>
            <a:endParaRPr kumimoji="1" lang="en-US" altLang="ko-KR" dirty="0" smtClean="0"/>
          </a:p>
          <a:p>
            <a:r>
              <a:rPr kumimoji="1" lang="ko-KR" altLang="en-US" dirty="0" smtClean="0"/>
              <a:t>접촉 </a:t>
            </a:r>
            <a:r>
              <a:rPr kumimoji="1" lang="en-US" altLang="ko-KR" dirty="0" smtClean="0"/>
              <a:t>=&gt;</a:t>
            </a:r>
            <a:r>
              <a:rPr kumimoji="1" lang="ko-KR" altLang="en-US" dirty="0" smtClean="0"/>
              <a:t> 닿는다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관통하지 않음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점 포함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0278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내부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외부 판별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ko-KR" altLang="en-US" dirty="0" smtClean="0"/>
              <a:t>매우 작은 값 만큼 위로 올린다</a:t>
            </a:r>
            <a:r>
              <a:rPr kumimoji="1" lang="en-US" altLang="ko-KR" dirty="0" smtClean="0"/>
              <a:t>.</a:t>
            </a:r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ko-KR" altLang="en-US" dirty="0" smtClean="0"/>
              <a:t>접촉한다 </a:t>
            </a:r>
            <a:r>
              <a:rPr kumimoji="1" lang="en-US" altLang="ko-KR" dirty="0" smtClean="0"/>
              <a:t>=&gt;</a:t>
            </a:r>
            <a:r>
              <a:rPr kumimoji="1" lang="ko-KR" altLang="en-US" dirty="0" smtClean="0"/>
              <a:t> 점을 지난다</a:t>
            </a:r>
            <a:r>
              <a:rPr kumimoji="1" lang="en-US" altLang="ko-KR" dirty="0" smtClean="0"/>
              <a:t>.</a:t>
            </a:r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P. 541</a:t>
            </a:r>
            <a:r>
              <a:rPr kumimoji="1" lang="ko-KR" altLang="en-US" dirty="0" smtClean="0"/>
              <a:t> 코드 </a:t>
            </a:r>
            <a:r>
              <a:rPr kumimoji="1" lang="en-US" altLang="ko-KR" dirty="0" smtClean="0"/>
              <a:t>15.11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If</a:t>
            </a:r>
            <a:r>
              <a:rPr kumimoji="1" lang="ko-KR" altLang="en-US" dirty="0" smtClean="0"/>
              <a:t>문의 의미를 말해봅시다</a:t>
            </a:r>
            <a:r>
              <a:rPr kumimoji="1" lang="en-US" altLang="ko-KR" dirty="0" smtClean="0"/>
              <a:t>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 smtClean="0"/>
              <a:t>atX</a:t>
            </a:r>
            <a:r>
              <a:rPr kumimoji="1" lang="ko-KR" altLang="en-US" dirty="0" smtClean="0"/>
              <a:t>는 어떻게 구하는 것 일까요</a:t>
            </a:r>
            <a:r>
              <a:rPr kumimoji="1" lang="en-US" altLang="ko-KR" dirty="0" smtClean="0"/>
              <a:t>?</a:t>
            </a:r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67"/>
          <a:stretch/>
        </p:blipFill>
        <p:spPr>
          <a:xfrm>
            <a:off x="6914530" y="2752507"/>
            <a:ext cx="3447895" cy="342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02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보물섬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반평면 </a:t>
            </a:r>
            <a:r>
              <a:rPr kumimoji="1" lang="en-US" altLang="ko-KR" dirty="0" smtClean="0"/>
              <a:t>- </a:t>
            </a:r>
            <a:r>
              <a:rPr kumimoji="1" lang="ko-KR" altLang="en-US" dirty="0" smtClean="0"/>
              <a:t>직선을 기준으로 왼쪽에 위치한 평면</a:t>
            </a:r>
            <a:endParaRPr kumimoji="1" lang="en-US" altLang="ko-KR" dirty="0" smtClean="0"/>
          </a:p>
          <a:p>
            <a:pPr marL="457200" lvl="1" indent="0">
              <a:buNone/>
            </a:pPr>
            <a:r>
              <a:rPr kumimoji="1" lang="ko-KR" altLang="en-US" dirty="0" smtClean="0"/>
              <a:t>다각형 </a:t>
            </a:r>
            <a:r>
              <a:rPr kumimoji="1" lang="en-US" altLang="ko-KR" dirty="0" smtClean="0"/>
              <a:t>=</a:t>
            </a:r>
            <a:r>
              <a:rPr kumimoji="1" lang="ko-KR" altLang="en-US" dirty="0" smtClean="0"/>
              <a:t> 여러 반평면의 교집합</a:t>
            </a:r>
            <a:endParaRPr kumimoji="1" lang="en-US" altLang="ko-KR" dirty="0" smtClean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 smtClean="0"/>
          </a:p>
          <a:p>
            <a:r>
              <a:rPr kumimoji="1" lang="ko-KR" altLang="en-US" dirty="0" smtClean="0"/>
              <a:t>직선으로 다각형 자르기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1.</a:t>
            </a:r>
            <a:r>
              <a:rPr kumimoji="1" lang="ko-KR" altLang="en-US" dirty="0" smtClean="0"/>
              <a:t> 입력 다각형의 꼭지점 중 직선의 왼쪽에 있는 점들은 모두 결과 다각형의 꼭지점이 됩니다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녹색</a:t>
            </a:r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2.</a:t>
            </a:r>
            <a:r>
              <a:rPr kumimoji="1" lang="ko-KR" altLang="en-US" dirty="0" smtClean="0"/>
              <a:t> 입력 다각형의 변이 직선을 가로지르는 경우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변과 직선의 교차점도 결과 다각형의 꼭지점이 됩니다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빨간색</a:t>
            </a:r>
            <a:endParaRPr kumimoji="1" lang="en-US" altLang="ko-KR" dirty="0" smtClean="0"/>
          </a:p>
          <a:p>
            <a:pPr lvl="1"/>
            <a:endParaRPr kumimoji="1" lang="en-US" altLang="ko-KR" dirty="0" smtClean="0"/>
          </a:p>
        </p:txBody>
      </p:sp>
      <p:grpSp>
        <p:nvGrpSpPr>
          <p:cNvPr id="16" name="그룹 15"/>
          <p:cNvGrpSpPr/>
          <p:nvPr/>
        </p:nvGrpSpPr>
        <p:grpSpPr>
          <a:xfrm>
            <a:off x="8561014" y="1690688"/>
            <a:ext cx="2900413" cy="1839950"/>
            <a:chOff x="8784039" y="1851783"/>
            <a:chExt cx="2900413" cy="18399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4039" y="1851783"/>
              <a:ext cx="2900413" cy="1839950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 flipH="1">
              <a:off x="9020674" y="2394564"/>
              <a:ext cx="229095" cy="143705"/>
            </a:xfrm>
            <a:prstGeom prst="ellipse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타원 9"/>
            <p:cNvSpPr/>
            <p:nvPr/>
          </p:nvSpPr>
          <p:spPr>
            <a:xfrm flipH="1">
              <a:off x="9251131" y="2959555"/>
              <a:ext cx="229095" cy="14370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 flipH="1">
              <a:off x="10195264" y="2610153"/>
              <a:ext cx="229095" cy="14370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 flipH="1">
              <a:off x="10146945" y="2338810"/>
              <a:ext cx="229095" cy="143705"/>
            </a:xfrm>
            <a:prstGeom prst="ellipse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 flipH="1">
              <a:off x="10477763" y="2513512"/>
              <a:ext cx="229095" cy="14370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 flipH="1">
              <a:off x="11020454" y="2297923"/>
              <a:ext cx="229095" cy="14370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 flipH="1">
              <a:off x="10994436" y="1915066"/>
              <a:ext cx="229095" cy="143705"/>
            </a:xfrm>
            <a:prstGeom prst="ellipse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140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보물섬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반평면에 포함 되는가</a:t>
            </a:r>
            <a:r>
              <a:rPr kumimoji="1" lang="en-US" altLang="ko-KR" dirty="0" smtClean="0"/>
              <a:t>?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-&gt;</a:t>
            </a:r>
            <a:r>
              <a:rPr kumimoji="1" lang="en-US" altLang="ko-KR" dirty="0"/>
              <a:t> </a:t>
            </a:r>
            <a:r>
              <a:rPr kumimoji="1" lang="en-US" altLang="ko-KR" dirty="0" err="1" smtClean="0"/>
              <a:t>ccw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a,b,p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를 사용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다각형의 각 변을 순회하면서 결과 다각형의 점을 발견한다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en-US" altLang="ko-KR" dirty="0" smtClean="0"/>
              <a:t>1)</a:t>
            </a:r>
            <a:r>
              <a:rPr kumimoji="1" lang="ko-KR" altLang="en-US" dirty="0" smtClean="0"/>
              <a:t> 반평면 내에 있는 점은 항상 결과 다각형에 포함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2)</a:t>
            </a:r>
            <a:r>
              <a:rPr kumimoji="1" lang="ko-KR" altLang="en-US" dirty="0" smtClean="0"/>
              <a:t> 다각형의 변과 직선이 교차하면 교차점은 결과 다각형에 포함 </a:t>
            </a:r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r>
              <a:rPr kumimoji="1" lang="ko-KR" altLang="en-US" dirty="0" smtClean="0"/>
              <a:t>사각형과 다각형의 교집합은 </a:t>
            </a:r>
            <a:r>
              <a:rPr kumimoji="1" lang="en-US" altLang="ko-KR" dirty="0" err="1" smtClean="0"/>
              <a:t>cutPoly</a:t>
            </a:r>
            <a:r>
              <a:rPr kumimoji="1" lang="en-US" altLang="ko-KR" dirty="0" smtClean="0"/>
              <a:t>() </a:t>
            </a:r>
            <a:r>
              <a:rPr kumimoji="1" lang="ko-KR" altLang="en-US" dirty="0" smtClean="0"/>
              <a:t>를 </a:t>
            </a:r>
            <a:r>
              <a:rPr kumimoji="1" lang="en-US" altLang="ko-KR" dirty="0" smtClean="0"/>
              <a:t>4</a:t>
            </a:r>
            <a:r>
              <a:rPr kumimoji="1" lang="ko-KR" altLang="en-US" dirty="0" smtClean="0"/>
              <a:t>번 호출 하면 구할 수 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-&gt;</a:t>
            </a:r>
            <a:r>
              <a:rPr kumimoji="1" lang="ko-KR" altLang="en-US" dirty="0" smtClean="0"/>
              <a:t> 반평면 계산을 </a:t>
            </a:r>
            <a:r>
              <a:rPr kumimoji="1" lang="en-US" altLang="ko-KR" dirty="0" smtClean="0"/>
              <a:t>4</a:t>
            </a:r>
            <a:r>
              <a:rPr kumimoji="1" lang="ko-KR" altLang="en-US" dirty="0" smtClean="0"/>
              <a:t>번 하는 것</a:t>
            </a:r>
            <a:r>
              <a:rPr kumimoji="1" lang="en-US" altLang="ko-KR" dirty="0" smtClean="0"/>
              <a:t>!!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685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보물섬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p.546</a:t>
            </a:r>
            <a:r>
              <a:rPr kumimoji="1" lang="ko-KR" altLang="en-US" dirty="0" smtClean="0"/>
              <a:t> 코드를 봅시다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유의할 점 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여러 개의 다각형이 나오는 경우</a:t>
            </a:r>
            <a:r>
              <a:rPr kumimoji="1" lang="en-US" altLang="ko-KR" dirty="0" smtClean="0"/>
              <a:t>?</a:t>
            </a:r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 smtClean="0"/>
              <a:t>알고리즘에 맞춰 각자 그림을 그려봅시다</a:t>
            </a:r>
            <a:r>
              <a:rPr kumimoji="1" lang="en-US" altLang="ko-KR" dirty="0" smtClean="0"/>
              <a:t>!!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6284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smtClean="0"/>
              <a:t>끝</a:t>
            </a:r>
            <a:endParaRPr kumimoji="1" lang="ko-KR" altLang="en-US" dirty="0"/>
          </a:p>
        </p:txBody>
      </p:sp>
      <p:sp>
        <p:nvSpPr>
          <p:cNvPr id="7" name="부제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4564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벡터의 구현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80" y="1690687"/>
            <a:ext cx="4273127" cy="4238849"/>
          </a:xfrm>
        </p:spPr>
      </p:pic>
      <p:sp>
        <p:nvSpPr>
          <p:cNvPr id="8" name="텍스트 상자 7"/>
          <p:cNvSpPr txBox="1"/>
          <p:nvPr/>
        </p:nvSpPr>
        <p:spPr>
          <a:xfrm>
            <a:off x="5550946" y="1690687"/>
            <a:ext cx="50369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Explicit 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 smtClean="0"/>
              <a:t>컴파일러가 자동으로 형변환 하는 것을 제한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r>
              <a:rPr kumimoji="1" lang="ko-KR" altLang="en-US" dirty="0" smtClean="0"/>
              <a:t>묵시적 생성자 호출 제한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810" y="2761279"/>
            <a:ext cx="4955092" cy="316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5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벡터의 구현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80" y="1690687"/>
            <a:ext cx="4273127" cy="4238849"/>
          </a:xfrm>
        </p:spPr>
      </p:pic>
      <p:sp>
        <p:nvSpPr>
          <p:cNvPr id="8" name="텍스트 상자 7"/>
          <p:cNvSpPr txBox="1"/>
          <p:nvPr/>
        </p:nvSpPr>
        <p:spPr>
          <a:xfrm>
            <a:off x="5550946" y="1690687"/>
            <a:ext cx="58028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 smtClean="0"/>
              <a:t>hypot</a:t>
            </a:r>
            <a:r>
              <a:rPr kumimoji="1" lang="en-US" altLang="ko-KR" b="1" dirty="0" smtClean="0"/>
              <a:t>(x, y) 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x, y</a:t>
            </a:r>
            <a:r>
              <a:rPr kumimoji="1" lang="ko-KR" altLang="en-US" dirty="0" smtClean="0"/>
              <a:t> 사이의 거리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err="1" smtClean="0"/>
              <a:t>sqrt</a:t>
            </a:r>
            <a:r>
              <a:rPr kumimoji="1" lang="en-US" altLang="ko-KR" dirty="0" smtClean="0"/>
              <a:t>(x*x + y*y) </a:t>
            </a:r>
          </a:p>
          <a:p>
            <a:r>
              <a:rPr kumimoji="1" lang="en-US" altLang="ko-KR" b="1" dirty="0" err="1"/>
              <a:t>a</a:t>
            </a:r>
            <a:r>
              <a:rPr kumimoji="1" lang="en-US" altLang="ko-KR" b="1" dirty="0" err="1" smtClean="0"/>
              <a:t>tan</a:t>
            </a:r>
            <a:r>
              <a:rPr kumimoji="1" lang="en-US" altLang="ko-KR" b="1" dirty="0" smtClean="0"/>
              <a:t> vs atan2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 err="1" smtClean="0"/>
              <a:t>atan</a:t>
            </a:r>
            <a:r>
              <a:rPr kumimoji="1" lang="en-US" altLang="ko-KR" dirty="0" smtClean="0"/>
              <a:t>(a/b) 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-</a:t>
            </a:r>
            <a:r>
              <a:rPr lang="el-GR" altLang="ko-KR" i="1" dirty="0"/>
              <a:t>π</a:t>
            </a:r>
            <a:r>
              <a:rPr kumimoji="1" lang="en-US" altLang="ko-KR" dirty="0" smtClean="0"/>
              <a:t>/2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~</a:t>
            </a:r>
            <a:r>
              <a:rPr kumimoji="1" lang="ko-KR" altLang="en-US" dirty="0" smtClean="0"/>
              <a:t> </a:t>
            </a:r>
            <a:r>
              <a:rPr lang="el-GR" altLang="ko-KR" i="1" dirty="0" smtClean="0"/>
              <a:t>π</a:t>
            </a:r>
            <a:r>
              <a:rPr lang="en-US" altLang="ko-KR" i="1" dirty="0" smtClean="0"/>
              <a:t>/2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a</a:t>
            </a:r>
            <a:r>
              <a:rPr kumimoji="1" lang="en-US" altLang="ko-KR" dirty="0" smtClean="0"/>
              <a:t>tan2(a, b)</a:t>
            </a:r>
            <a:r>
              <a:rPr kumimoji="1" lang="ko-KR" altLang="en-US" dirty="0" smtClean="0"/>
              <a:t> 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-</a:t>
            </a:r>
            <a:r>
              <a:rPr lang="el-GR" altLang="ko-KR" i="1" dirty="0" smtClean="0"/>
              <a:t>π</a:t>
            </a:r>
            <a:r>
              <a:rPr lang="ko-KR" altLang="en-US" i="1" dirty="0" smtClean="0"/>
              <a:t> </a:t>
            </a:r>
            <a:r>
              <a:rPr lang="en-US" altLang="ko-KR" i="1" dirty="0" smtClean="0"/>
              <a:t>~</a:t>
            </a:r>
            <a:r>
              <a:rPr lang="ko-KR" altLang="en-US" i="1" dirty="0" smtClean="0"/>
              <a:t> </a:t>
            </a:r>
            <a:r>
              <a:rPr lang="el-GR" altLang="ko-KR" i="1" dirty="0"/>
              <a:t>π</a:t>
            </a:r>
            <a:endParaRPr kumimoji="1" lang="ko-KR" altLang="en-US" dirty="0" smtClean="0"/>
          </a:p>
          <a:p>
            <a:pPr marL="285750" indent="-285750">
              <a:buFontTx/>
              <a:buChar char="-"/>
            </a:pPr>
            <a:r>
              <a:rPr kumimoji="1" lang="en-US" altLang="ko-KR" dirty="0" err="1" smtClean="0"/>
              <a:t>atan</a:t>
            </a:r>
            <a:r>
              <a:rPr kumimoji="1" lang="ko-KR" altLang="en-US" dirty="0" smtClean="0"/>
              <a:t>는 </a:t>
            </a:r>
            <a:r>
              <a:rPr kumimoji="1" lang="en-US" altLang="ko-KR" dirty="0" smtClean="0"/>
              <a:t>a,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b</a:t>
            </a:r>
            <a:r>
              <a:rPr kumimoji="1" lang="ko-KR" altLang="en-US" dirty="0" smtClean="0"/>
              <a:t>가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사분면이 아닌 다른 사분면에  배치될 경우 음수가 될 수 있으므로</a:t>
            </a:r>
            <a:r>
              <a:rPr kumimoji="1" lang="en-US" altLang="ko-KR" dirty="0"/>
              <a:t> </a:t>
            </a:r>
            <a:r>
              <a:rPr kumimoji="1" lang="en-US" altLang="ko-KR" dirty="0" smtClean="0"/>
              <a:t>atan2</a:t>
            </a:r>
            <a:r>
              <a:rPr kumimoji="1" lang="ko-KR" altLang="en-US" dirty="0" smtClean="0"/>
              <a:t>를 사용하는 것이 바람직하다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 smtClean="0"/>
              <a:t>여기서는 범위를 </a:t>
            </a:r>
            <a:r>
              <a:rPr kumimoji="1" lang="en-US" altLang="ko-KR" dirty="0" smtClean="0"/>
              <a:t>0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~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2</a:t>
            </a:r>
            <a:r>
              <a:rPr lang="el-GR" altLang="ko-KR" i="1" dirty="0" smtClean="0"/>
              <a:t>π</a:t>
            </a:r>
            <a:r>
              <a:rPr lang="ko-KR" altLang="en-US" i="1" dirty="0" smtClean="0"/>
              <a:t> </a:t>
            </a:r>
            <a:r>
              <a:rPr lang="ko-KR" altLang="en-US" dirty="0" smtClean="0"/>
              <a:t>구간으로 하기 위해 </a:t>
            </a:r>
            <a:r>
              <a:rPr lang="en-US" altLang="ko-KR" dirty="0" smtClean="0"/>
              <a:t>mod </a:t>
            </a:r>
            <a:r>
              <a:rPr kumimoji="1" lang="en-US" altLang="ko-KR" dirty="0" smtClean="0"/>
              <a:t>2</a:t>
            </a:r>
            <a:r>
              <a:rPr lang="el-GR" altLang="ko-KR" i="1" dirty="0" smtClean="0"/>
              <a:t>π</a:t>
            </a:r>
            <a:r>
              <a:rPr lang="en-US" altLang="ko-KR" i="1" dirty="0"/>
              <a:t> </a:t>
            </a:r>
            <a:r>
              <a:rPr lang="ko-KR" altLang="en-US" dirty="0" smtClean="0"/>
              <a:t>를 해준다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946" y="4851111"/>
            <a:ext cx="4830839" cy="137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14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벡터의 내적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R" altLang="en-US" dirty="0" smtClean="0"/>
                  <a:t>벡터의 사이각 구하기 </a:t>
                </a:r>
                <a:r>
                  <a:rPr kumimoji="1" lang="en-US" altLang="ko-KR" dirty="0" smtClean="0"/>
                  <a:t>-&gt;</a:t>
                </a:r>
              </a:p>
              <a:p>
                <a:endParaRPr kumimoji="1" lang="en-US" altLang="ko-KR" dirty="0" smtClean="0"/>
              </a:p>
              <a:p>
                <a:endParaRPr kumimoji="1" lang="en-US" altLang="ko-KR" dirty="0" smtClean="0"/>
              </a:p>
              <a:p>
                <a:r>
                  <a:rPr kumimoji="1" lang="ko-KR" altLang="en-US" dirty="0" smtClean="0"/>
                  <a:t>벡터의 직각 여부 확인하기</a:t>
                </a:r>
                <a:endParaRPr kumimoji="1" lang="en-US" altLang="ko-KR" dirty="0" smtClean="0"/>
              </a:p>
              <a:p>
                <a:pPr lvl="1"/>
                <a:r>
                  <a:rPr kumimoji="1" lang="ko-KR" altLang="en-US" dirty="0" smtClean="0"/>
                  <a:t>내적이 </a:t>
                </a:r>
                <a:r>
                  <a:rPr kumimoji="1" lang="en-US" altLang="ko-KR" dirty="0" smtClean="0"/>
                  <a:t>0</a:t>
                </a:r>
                <a:r>
                  <a:rPr kumimoji="1" lang="ko-KR" altLang="en-US" dirty="0" smtClean="0"/>
                  <a:t> </a:t>
                </a:r>
                <a:r>
                  <a:rPr kumimoji="1" lang="en-US" altLang="ko-KR" dirty="0" smtClean="0"/>
                  <a:t>-&gt;</a:t>
                </a:r>
                <a:r>
                  <a:rPr kumimoji="1" lang="ko-KR" altLang="en-US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ko-KR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r>
                          <a:rPr kumimoji="1" lang="en-US" altLang="ko-KR" i="1" smtClean="0">
                            <a:latin typeface="Cambria Math" charset="0"/>
                          </a:rPr>
                          <m:t>𝜃</m:t>
                        </m:r>
                      </m:e>
                    </m:func>
                    <m:r>
                      <a:rPr kumimoji="1" lang="en-US" altLang="ko-KR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kumimoji="1" lang="en-US" altLang="ko-KR" dirty="0" smtClean="0"/>
                  <a:t>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kumimoji="1" lang="en-US" altLang="ko-KR" dirty="0" smtClean="0"/>
                  <a:t> = </a:t>
                </a:r>
                <a:r>
                  <a:rPr lang="el-GR" altLang="ko-KR" i="1" dirty="0" smtClean="0"/>
                  <a:t>π</a:t>
                </a:r>
                <a:r>
                  <a:rPr kumimoji="1" lang="en-US" altLang="ko-KR" dirty="0" smtClean="0"/>
                  <a:t>/2 or 3</a:t>
                </a:r>
                <a:r>
                  <a:rPr lang="el-GR" altLang="ko-KR" i="1" dirty="0" smtClean="0"/>
                  <a:t>π</a:t>
                </a:r>
                <a:r>
                  <a:rPr kumimoji="1" lang="en-US" altLang="ko-KR" dirty="0" smtClean="0"/>
                  <a:t>/2</a:t>
                </a:r>
              </a:p>
              <a:p>
                <a:pPr lvl="1"/>
                <a:endParaRPr kumimoji="1" lang="en-US" altLang="ko-KR" dirty="0" smtClean="0"/>
              </a:p>
              <a:p>
                <a:pPr lvl="1"/>
                <a:endParaRPr kumimoji="1" lang="en-US" altLang="ko-KR" dirty="0" smtClean="0"/>
              </a:p>
              <a:p>
                <a:r>
                  <a:rPr kumimoji="1" lang="ko-KR" altLang="en-US" dirty="0" smtClean="0"/>
                  <a:t>벡터의 사영</a:t>
                </a:r>
                <a:r>
                  <a:rPr kumimoji="1" lang="en-US" altLang="ko-KR" dirty="0" smtClean="0"/>
                  <a:t> -&gt;</a:t>
                </a:r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2" t="10472" r="44905" b="52455"/>
          <a:stretch/>
        </p:blipFill>
        <p:spPr>
          <a:xfrm rot="16200000">
            <a:off x="5902711" y="859184"/>
            <a:ext cx="1103972" cy="254247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87" b="59686"/>
          <a:stretch/>
        </p:blipFill>
        <p:spPr>
          <a:xfrm rot="16200000">
            <a:off x="7825881" y="2159821"/>
            <a:ext cx="3859513" cy="319632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251"/>
          <a:stretch/>
        </p:blipFill>
        <p:spPr>
          <a:xfrm>
            <a:off x="3631376" y="5302714"/>
            <a:ext cx="2211863" cy="77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03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백터의 외적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면적 계산하기 </a:t>
            </a:r>
            <a:r>
              <a:rPr kumimoji="1" lang="en-US" altLang="ko-KR" dirty="0" smtClean="0"/>
              <a:t>-&gt;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두 벡터의 방향 판별</a:t>
            </a:r>
            <a:r>
              <a:rPr kumimoji="1" lang="en-US" altLang="ko-KR" dirty="0" smtClean="0"/>
              <a:t>-&gt;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822" y="3572927"/>
            <a:ext cx="6527800" cy="2679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38" t="9241" r="41870" b="27832"/>
          <a:stretch/>
        </p:blipFill>
        <p:spPr>
          <a:xfrm rot="16200000">
            <a:off x="6627848" y="1007585"/>
            <a:ext cx="724831" cy="43155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1" t="25907" r="42068" b="28564"/>
          <a:stretch/>
        </p:blipFill>
        <p:spPr>
          <a:xfrm rot="16200000">
            <a:off x="4949591" y="539235"/>
            <a:ext cx="1405054" cy="31223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2" t="39675" r="17187" b="13928"/>
          <a:stretch/>
        </p:blipFill>
        <p:spPr>
          <a:xfrm rot="16771869">
            <a:off x="7872257" y="54397"/>
            <a:ext cx="2315194" cy="31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05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직선과 직선의 교차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R" altLang="en-US" dirty="0" smtClean="0"/>
                  <a:t>직선을 한 점과 방향 벡터로 표현</a:t>
                </a:r>
                <a:endParaRPr kumimoji="1" lang="en-US" altLang="ko-KR" dirty="0" smtClean="0"/>
              </a:p>
              <a:p>
                <a:r>
                  <a:rPr kumimoji="1" lang="ko-KR" altLang="en-US" dirty="0" smtClean="0"/>
                  <a:t>직선 </a:t>
                </a:r>
                <a:r>
                  <a:rPr kumimoji="1" lang="en-US" altLang="ko-KR" dirty="0" smtClean="0"/>
                  <a:t>ab</a:t>
                </a:r>
                <a:r>
                  <a:rPr kumimoji="1" lang="ko-KR" altLang="en-US" dirty="0" smtClean="0"/>
                  <a:t> 와 직선 </a:t>
                </a:r>
                <a:r>
                  <a:rPr kumimoji="1" lang="en-US" altLang="ko-KR" dirty="0" smtClean="0"/>
                  <a:t>cd</a:t>
                </a:r>
                <a:r>
                  <a:rPr kumimoji="1" lang="ko-KR" altLang="en-US" dirty="0" smtClean="0"/>
                  <a:t>의 교차점을 구하는 식</a:t>
                </a:r>
                <a:endParaRPr kumimoji="1" lang="en-US" altLang="ko-KR" dirty="0" smtClean="0"/>
              </a:p>
              <a:p>
                <a:endParaRPr kumimoji="1" lang="en-US" altLang="ko-KR" dirty="0" smtClean="0"/>
              </a:p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𝑝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𝑐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𝑞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𝑑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( 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𝑐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:한 점,  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𝑑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:방향 </m:t>
                    </m:r>
                  </m:oMath>
                </a14:m>
                <a:r>
                  <a:rPr kumimoji="1" lang="ko-KR" altLang="en-US" dirty="0" smtClean="0"/>
                  <a:t>벡터</a:t>
                </a:r>
                <a:r>
                  <a:rPr kumimoji="1" lang="en-US" altLang="ko-KR" dirty="0" smtClean="0"/>
                  <a:t>)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01" y="4001294"/>
            <a:ext cx="8509000" cy="1473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0" t="19919" r="45787" b="66422"/>
          <a:stretch/>
        </p:blipFill>
        <p:spPr>
          <a:xfrm>
            <a:off x="8196146" y="1690688"/>
            <a:ext cx="2152186" cy="9367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4" t="45269" r="29315" b="41398"/>
          <a:stretch/>
        </p:blipFill>
        <p:spPr>
          <a:xfrm>
            <a:off x="2977375" y="5613798"/>
            <a:ext cx="2921619" cy="914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4" t="72461" r="52006" b="14206"/>
          <a:stretch/>
        </p:blipFill>
        <p:spPr>
          <a:xfrm>
            <a:off x="6298579" y="5613798"/>
            <a:ext cx="173959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6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선분과 선분의 교차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17816"/>
          </a:xfrm>
        </p:spPr>
        <p:txBody>
          <a:bodyPr/>
          <a:lstStyle/>
          <a:p>
            <a:r>
              <a:rPr kumimoji="1" lang="ko-KR" altLang="en-US" dirty="0" smtClean="0"/>
              <a:t>한 직선 위에 두 선분이 있는 경우 유의</a:t>
            </a:r>
            <a:endParaRPr kumimoji="1" lang="en-US" altLang="ko-KR" dirty="0" smtClean="0"/>
          </a:p>
          <a:p>
            <a:endParaRPr kumimoji="1"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952" y="2616680"/>
            <a:ext cx="4137102" cy="3326919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978806" y="2571979"/>
            <a:ext cx="36464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 smtClean="0"/>
              <a:t>두 선분이 서로 겹치지 않음</a:t>
            </a:r>
            <a:endParaRPr kumimoji="1" lang="en-US" altLang="ko-KR" dirty="0" smtClean="0"/>
          </a:p>
          <a:p>
            <a:pPr marL="342900" indent="-342900">
              <a:buAutoNum type="arabicPeriod"/>
            </a:pPr>
            <a:endParaRPr kumimoji="1" lang="en-US" altLang="ko-KR" dirty="0" smtClean="0"/>
          </a:p>
          <a:p>
            <a:pPr marL="342900" indent="-342900">
              <a:buAutoNum type="arabicPeriod"/>
            </a:pPr>
            <a:r>
              <a:rPr kumimoji="1" lang="ko-KR" altLang="en-US" dirty="0" smtClean="0"/>
              <a:t>두 선분이 한 점에서 닿음</a:t>
            </a:r>
            <a:endParaRPr kumimoji="1" lang="en-US" altLang="ko-KR" dirty="0" smtClean="0"/>
          </a:p>
          <a:p>
            <a:pPr marL="342900" indent="-342900">
              <a:buAutoNum type="arabicPeriod"/>
            </a:pPr>
            <a:endParaRPr kumimoji="1" lang="en-US" altLang="ko-KR" dirty="0" smtClean="0"/>
          </a:p>
          <a:p>
            <a:pPr marL="342900" indent="-342900">
              <a:buAutoNum type="arabicPeriod"/>
            </a:pPr>
            <a:r>
              <a:rPr kumimoji="1" lang="ko-KR" altLang="en-US" dirty="0" smtClean="0"/>
              <a:t>두 선분이 겹쳐짐</a:t>
            </a:r>
            <a:endParaRPr kumimoji="1" lang="en-US" altLang="ko-KR" dirty="0" smtClean="0"/>
          </a:p>
          <a:p>
            <a:pPr marL="342900" indent="-342900">
              <a:buAutoNum type="arabicPeriod"/>
            </a:pPr>
            <a:endParaRPr kumimoji="1" lang="en-US" altLang="ko-KR" dirty="0" smtClean="0"/>
          </a:p>
          <a:p>
            <a:pPr marL="342900" indent="-342900">
              <a:buAutoNum type="arabicPeriod"/>
            </a:pPr>
            <a:r>
              <a:rPr kumimoji="1" lang="ko-KR" altLang="en-US" dirty="0" smtClean="0"/>
              <a:t>한 선분이 다른 선분 안에 포함됨</a:t>
            </a:r>
            <a:endParaRPr kumimoji="1" lang="en-US" altLang="ko-KR" dirty="0" smtClean="0"/>
          </a:p>
          <a:p>
            <a:pPr marL="342900" indent="-342900">
              <a:buAutoNum type="arabicPeriod"/>
            </a:pPr>
            <a:endParaRPr kumimoji="1" lang="en-US" altLang="ko-KR" dirty="0" smtClean="0"/>
          </a:p>
          <a:p>
            <a:pPr marL="342900" indent="-342900">
              <a:buAutoNum type="arabicPeriod"/>
            </a:pPr>
            <a:endParaRPr kumimoji="1" lang="en-US" altLang="ko-KR" dirty="0" smtClean="0"/>
          </a:p>
          <a:p>
            <a:r>
              <a:rPr kumimoji="1" lang="en-US" altLang="ko-KR" dirty="0" smtClean="0"/>
              <a:t>1</a:t>
            </a:r>
            <a:r>
              <a:rPr kumimoji="1" lang="ko-KR" altLang="en-US" dirty="0" smtClean="0"/>
              <a:t>번째를 제외하고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2,3,4</a:t>
            </a:r>
            <a:r>
              <a:rPr kumimoji="1" lang="ko-KR" altLang="en-US" dirty="0" smtClean="0"/>
              <a:t>번째는 </a:t>
            </a:r>
            <a:endParaRPr kumimoji="1" lang="en-US" altLang="ko-KR" dirty="0" smtClean="0"/>
          </a:p>
          <a:p>
            <a:r>
              <a:rPr kumimoji="1" lang="ko-KR" altLang="en-US" dirty="0" smtClean="0"/>
              <a:t>선분이 만났다고 판단해야함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182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선분과 선분의 교차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17816"/>
          </a:xfrm>
        </p:spPr>
        <p:txBody>
          <a:bodyPr/>
          <a:lstStyle/>
          <a:p>
            <a:r>
              <a:rPr kumimoji="1" lang="ko-KR" altLang="en-US" dirty="0" smtClean="0"/>
              <a:t>한 직선 위에 두 선분이 있는 경우 유의</a:t>
            </a:r>
            <a:endParaRPr kumimoji="1" lang="en-US" altLang="ko-KR" dirty="0" smtClean="0"/>
          </a:p>
          <a:p>
            <a:endParaRPr kumimoji="1"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50" y="2528841"/>
            <a:ext cx="8293100" cy="2514600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4517683" y="5377325"/>
            <a:ext cx="3156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If</a:t>
            </a:r>
            <a:r>
              <a:rPr kumimoji="1" lang="ko-KR" altLang="en-US" dirty="0" smtClean="0"/>
              <a:t>문의 조건을 풀이해 봅시다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628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1359</TotalTime>
  <Words>1013</Words>
  <Application>Microsoft Macintosh PowerPoint</Application>
  <PresentationFormat>와이드스크린</PresentationFormat>
  <Paragraphs>205</Paragraphs>
  <Slides>25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맑은 고딕</vt:lpstr>
      <vt:lpstr>Cambria Math</vt:lpstr>
      <vt:lpstr>Symbol</vt:lpstr>
      <vt:lpstr>Arial</vt:lpstr>
      <vt:lpstr>Office 테마</vt:lpstr>
      <vt:lpstr>15. 계산 기하</vt:lpstr>
      <vt:lpstr>벡터의 구현</vt:lpstr>
      <vt:lpstr>벡터의 구현</vt:lpstr>
      <vt:lpstr>벡터의 구현</vt:lpstr>
      <vt:lpstr>벡터의 내적</vt:lpstr>
      <vt:lpstr>백터의 외적</vt:lpstr>
      <vt:lpstr>직선과 직선의 교차</vt:lpstr>
      <vt:lpstr>선분과 선분의 교차</vt:lpstr>
      <vt:lpstr>선분과 선분의 교차</vt:lpstr>
      <vt:lpstr>선분과 선분의 교차</vt:lpstr>
      <vt:lpstr>선분과 선분의 교차 : 교차점 X</vt:lpstr>
      <vt:lpstr>점과 선 사이의 거리</vt:lpstr>
      <vt:lpstr>핀볼 시뮬레이션 - 문제 간단히 하기 </vt:lpstr>
      <vt:lpstr>핀볼 시뮬레이션</vt:lpstr>
      <vt:lpstr>핀볼 시뮬레이션</vt:lpstr>
      <vt:lpstr>핀볼 시뮬레이션</vt:lpstr>
      <vt:lpstr>핀볼 시뮬레이션</vt:lpstr>
      <vt:lpstr>다각형의 종류</vt:lpstr>
      <vt:lpstr>면적 구하기</vt:lpstr>
      <vt:lpstr>내부/외부 판별</vt:lpstr>
      <vt:lpstr>내부/ 외부 판별</vt:lpstr>
      <vt:lpstr>보물섬</vt:lpstr>
      <vt:lpstr>보물섬</vt:lpstr>
      <vt:lpstr>보물섬</vt:lpstr>
      <vt:lpstr>끝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36</cp:revision>
  <dcterms:created xsi:type="dcterms:W3CDTF">2017-09-09T08:30:16Z</dcterms:created>
  <dcterms:modified xsi:type="dcterms:W3CDTF">2017-09-10T08:33:04Z</dcterms:modified>
</cp:coreProperties>
</file>